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2" r:id="rId4"/>
    <p:sldId id="257" r:id="rId5"/>
    <p:sldId id="264" r:id="rId6"/>
    <p:sldId id="258" r:id="rId7"/>
    <p:sldId id="259" r:id="rId8"/>
    <p:sldId id="263" r:id="rId9"/>
    <p:sldId id="260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A20"/>
    <a:srgbClr val="FFFF00"/>
    <a:srgbClr val="0033CC"/>
    <a:srgbClr val="FF0066"/>
    <a:srgbClr val="CC0099"/>
    <a:srgbClr val="CC00FF"/>
    <a:srgbClr val="FF0000"/>
    <a:srgbClr val="FFFFFF"/>
    <a:srgbClr val="000000"/>
    <a:srgbClr val="D768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E860E-1C1D-41B3-A9EE-8624883B0739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9D482-59BB-4CEA-957B-737C64590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o.wikipedia.org/wiki/Molid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ro.wikipedia.org/wiki/Carpa%C8%9B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84" y="0"/>
            <a:ext cx="91254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FFFF00"/>
                </a:solidFill>
              </a:rPr>
              <a:t> </a:t>
            </a:r>
            <a:endParaRPr lang="en-US" sz="9600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362200"/>
            <a:ext cx="6858000" cy="2438400"/>
          </a:xfrm>
        </p:spPr>
        <p:txBody>
          <a:bodyPr>
            <a:noAutofit/>
          </a:bodyPr>
          <a:lstStyle/>
          <a:p>
            <a:pPr algn="ctr"/>
            <a:r>
              <a:rPr lang="en-US" sz="7200" dirty="0" err="1" smtClean="0">
                <a:solidFill>
                  <a:srgbClr val="FFFF00"/>
                </a:solidFill>
                <a:latin typeface="Arial Black" pitchFamily="34" charset="0"/>
              </a:rPr>
              <a:t>Padurile</a:t>
            </a:r>
            <a:endParaRPr lang="en-US" sz="1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2362199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Cele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</a:t>
            </a:r>
            <a:r>
              <a:rPr lang="en-US" dirty="0" err="1" smtClean="0"/>
              <a:t>ingrijite</a:t>
            </a:r>
            <a:r>
              <a:rPr lang="en-US" dirty="0" smtClean="0"/>
              <a:t> </a:t>
            </a:r>
            <a:r>
              <a:rPr lang="en-US" dirty="0" err="1" smtClean="0"/>
              <a:t>paduri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din Romania</a:t>
            </a:r>
            <a:endParaRPr lang="en-US" dirty="0">
              <a:solidFill>
                <a:srgbClr val="F2CA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>
            <a:off x="7772400" y="5684517"/>
            <a:ext cx="381000" cy="411483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00550"/>
            <a:ext cx="4038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291369">
            <a:off x="6325891" y="2544383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37973">
            <a:off x="4629461" y="4249389"/>
            <a:ext cx="2965259" cy="1964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71943">
            <a:off x="762001" y="2209800"/>
            <a:ext cx="24384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1"/>
            <a:ext cx="7772400" cy="2743199"/>
          </a:xfrm>
        </p:spPr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FF0000"/>
                </a:solidFill>
                <a:latin typeface="Algerian" pitchFamily="82" charset="0"/>
              </a:rPr>
              <a:t>Vegetatia</a:t>
            </a:r>
            <a:endParaRPr lang="en-US" sz="7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 </a:t>
            </a:r>
            <a:r>
              <a:rPr lang="en-US" dirty="0" err="1" smtClean="0">
                <a:solidFill>
                  <a:srgbClr val="FFFF00"/>
                </a:solidFill>
              </a:rPr>
              <a:t>Padurile</a:t>
            </a:r>
            <a:r>
              <a:rPr lang="en-US" dirty="0" smtClean="0">
                <a:solidFill>
                  <a:srgbClr val="FFFF00"/>
                </a:solidFill>
              </a:rPr>
              <a:t>, care in </a:t>
            </a:r>
            <a:r>
              <a:rPr lang="en-US" dirty="0" err="1" smtClean="0">
                <a:solidFill>
                  <a:srgbClr val="FFFF00"/>
                </a:solidFill>
              </a:rPr>
              <a:t>antichitate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evul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mediu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acopereau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aproape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intreaga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suprafata</a:t>
            </a:r>
            <a:r>
              <a:rPr lang="en-US" dirty="0" smtClean="0">
                <a:solidFill>
                  <a:srgbClr val="FFFF00"/>
                </a:solidFill>
              </a:rPr>
              <a:t> a </a:t>
            </a:r>
            <a:r>
              <a:rPr lang="en-US" dirty="0" err="1" smtClean="0">
                <a:solidFill>
                  <a:srgbClr val="FFFF00"/>
                </a:solidFill>
              </a:rPr>
              <a:t>României</a:t>
            </a:r>
            <a:r>
              <a:rPr lang="en-US" dirty="0" smtClean="0">
                <a:solidFill>
                  <a:srgbClr val="FFFF00"/>
                </a:solidFill>
              </a:rPr>
              <a:t> (</a:t>
            </a:r>
            <a:r>
              <a:rPr lang="en-US" dirty="0" err="1" smtClean="0">
                <a:solidFill>
                  <a:srgbClr val="FFFF00"/>
                </a:solidFill>
              </a:rPr>
              <a:t>exceptând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sudestul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tarii</a:t>
            </a:r>
            <a:r>
              <a:rPr lang="en-US" dirty="0" smtClean="0">
                <a:solidFill>
                  <a:srgbClr val="FFFF00"/>
                </a:solidFill>
              </a:rPr>
              <a:t>), au </a:t>
            </a:r>
            <a:r>
              <a:rPr lang="en-US" dirty="0" err="1" smtClean="0">
                <a:solidFill>
                  <a:srgbClr val="FFFF00"/>
                </a:solidFill>
              </a:rPr>
              <a:t>facut</a:t>
            </a:r>
            <a:r>
              <a:rPr lang="en-US" dirty="0" smtClean="0">
                <a:solidFill>
                  <a:srgbClr val="FFFF00"/>
                </a:solidFill>
              </a:rPr>
              <a:t> loc </a:t>
            </a:r>
            <a:r>
              <a:rPr lang="en-US" dirty="0" err="1" smtClean="0">
                <a:solidFill>
                  <a:srgbClr val="FFFF00"/>
                </a:solidFill>
              </a:rPr>
              <a:t>treptat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terenurilor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agricole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1828799"/>
          </a:xfrm>
        </p:spPr>
        <p:txBody>
          <a:bodyPr/>
          <a:lstStyle/>
          <a:p>
            <a:r>
              <a:rPr lang="en-US" dirty="0" smtClean="0"/>
              <a:t>DE CE SA LE PROTEJAM?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514600"/>
            <a:ext cx="7620000" cy="3733800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>
                <a:solidFill>
                  <a:srgbClr val="00B0F0"/>
                </a:solidFill>
              </a:rPr>
              <a:t>SUNT MULTE  MOTIVE DIN CARE NE </a:t>
            </a:r>
          </a:p>
          <a:p>
            <a:r>
              <a:rPr lang="en-US" sz="1800" dirty="0" smtClean="0">
                <a:solidFill>
                  <a:srgbClr val="00B0F0"/>
                </a:solidFill>
              </a:rPr>
              <a:t>PUTEM DA SEAMA:</a:t>
            </a:r>
          </a:p>
          <a:p>
            <a:endParaRPr lang="en-US" sz="1800" dirty="0" smtClean="0">
              <a:solidFill>
                <a:srgbClr val="00B0F0"/>
              </a:solidFill>
            </a:endParaRP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1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en-US" sz="1800" dirty="0" err="1" smtClean="0">
                <a:solidFill>
                  <a:schemeClr val="bg2">
                    <a:lumMod val="10000"/>
                  </a:schemeClr>
                </a:solidFill>
              </a:rPr>
              <a:t>Fixeaza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solul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impiedicând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alunecarile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teren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şi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eroziunile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provocate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ploaie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sau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vânt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2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 . 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Este o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sursa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înca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puţin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exploatata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medicamente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şi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remedii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naturale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3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 . 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Este un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loc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apreciat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recreere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 si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cu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efecte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terapeutice</a:t>
            </a:r>
            <a:r>
              <a:rPr lang="es-E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bg2">
                    <a:lumMod val="10000"/>
                  </a:schemeClr>
                </a:solidFill>
              </a:rPr>
              <a:t>recunoscute</a:t>
            </a:r>
            <a:r>
              <a:rPr lang="es-ES" sz="18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algn="l"/>
            <a:r>
              <a:rPr lang="es-ES" sz="1800" dirty="0" smtClean="0">
                <a:solidFill>
                  <a:srgbClr val="00B0F0"/>
                </a:solidFill>
              </a:rPr>
              <a:t>4</a:t>
            </a:r>
            <a:r>
              <a:rPr lang="es-ES" sz="1800" dirty="0" smtClean="0">
                <a:solidFill>
                  <a:schemeClr val="bg2">
                    <a:lumMod val="10000"/>
                  </a:schemeClr>
                </a:solidFill>
              </a:rPr>
              <a:t> .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Filtreaza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apa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provenita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din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precipitaţii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prin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scurgerea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acesteia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printre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straturile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muşchi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şi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frunze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moarte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asigurând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o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apa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limpede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şi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10000"/>
                  </a:schemeClr>
                </a:solidFill>
              </a:rPr>
              <a:t>curata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5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</a:rPr>
              <a:t> .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Reprezinta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un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sistem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ecologic complex care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adaposteşte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numeroase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specii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plante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şi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animale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multe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dintre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ele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fiind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ameninţate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cu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dispariţia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datorita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adaptarii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la</a:t>
            </a:r>
          </a:p>
          <a:p>
            <a:pPr algn="l"/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condiţiile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specifice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2">
                    <a:lumMod val="10000"/>
                  </a:schemeClr>
                </a:solidFill>
              </a:rPr>
              <a:t>aici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en-US" sz="18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3800" y="2286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dirty="0" err="1" smtClean="0">
                <a:solidFill>
                  <a:srgbClr val="FFC000"/>
                </a:solidFill>
              </a:rPr>
              <a:t>Importanta</a:t>
            </a:r>
            <a:r>
              <a:rPr lang="en-US" sz="5400" dirty="0" smtClean="0">
                <a:solidFill>
                  <a:srgbClr val="FFC000"/>
                </a:solidFill>
              </a:rPr>
              <a:t> </a:t>
            </a:r>
            <a:r>
              <a:rPr lang="en-US" sz="5400" dirty="0" err="1" smtClean="0">
                <a:solidFill>
                  <a:srgbClr val="FFC000"/>
                </a:solidFill>
              </a:rPr>
              <a:t>lor</a:t>
            </a:r>
            <a:r>
              <a:rPr lang="en-US" sz="5400" dirty="0" smtClean="0">
                <a:solidFill>
                  <a:srgbClr val="FFC000"/>
                </a:solidFill>
              </a:rPr>
              <a:t> in </a:t>
            </a:r>
            <a:r>
              <a:rPr lang="en-US" sz="5400" dirty="0" err="1" smtClean="0">
                <a:solidFill>
                  <a:srgbClr val="FFC000"/>
                </a:solidFill>
              </a:rPr>
              <a:t>viata</a:t>
            </a:r>
            <a:r>
              <a:rPr lang="en-US" sz="5400" dirty="0" smtClean="0">
                <a:solidFill>
                  <a:srgbClr val="FFC000"/>
                </a:solidFill>
              </a:rPr>
              <a:t> </a:t>
            </a:r>
            <a:r>
              <a:rPr lang="en-US" sz="5400" dirty="0" err="1" smtClean="0">
                <a:solidFill>
                  <a:srgbClr val="FFC000"/>
                </a:solidFill>
              </a:rPr>
              <a:t>noastra</a:t>
            </a:r>
            <a:endParaRPr lang="en-US" sz="54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33600"/>
          </a:xfrm>
        </p:spPr>
        <p:txBody>
          <a:bodyPr>
            <a:normAutofit/>
          </a:bodyPr>
          <a:lstStyle/>
          <a:p>
            <a:r>
              <a:rPr lang="vi-VN" sz="2200" dirty="0" smtClean="0">
                <a:solidFill>
                  <a:schemeClr val="bg1">
                    <a:lumMod val="95000"/>
                  </a:schemeClr>
                </a:solidFill>
              </a:rPr>
              <a:t>Pădurea este definită ca fiind „acea suprafaţă de teren acoperită cu vegetaţie forestieră şi cu o întindere mai mare de 0,25 hectare” . La fel ca şi spaţiile verzi, aceste zone sunt deosebit de importante în menţinerea optimă a calităţii vieţii</a:t>
            </a:r>
            <a:r>
              <a:rPr lang="vi-VN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vi-VN" sz="2800" dirty="0" smtClean="0">
                <a:solidFill>
                  <a:schemeClr val="bg2"/>
                </a:solidFill>
              </a:rPr>
              <a:t>Pădurile de </a:t>
            </a:r>
            <a:r>
              <a:rPr lang="vi-VN" sz="2800" dirty="0" smtClean="0">
                <a:solidFill>
                  <a:schemeClr val="accent6"/>
                </a:solidFill>
                <a:hlinkClick r:id="rId3" tooltip="Molid"/>
              </a:rPr>
              <a:t>molid</a:t>
            </a:r>
            <a:r>
              <a:rPr lang="vi-VN" sz="2800" dirty="0" smtClean="0">
                <a:solidFill>
                  <a:schemeClr val="accent6"/>
                </a:solidFill>
              </a:rPr>
              <a:t>,</a:t>
            </a:r>
            <a:r>
              <a:rPr lang="vi-VN" sz="2800" dirty="0" smtClean="0">
                <a:solidFill>
                  <a:schemeClr val="bg2"/>
                </a:solidFill>
              </a:rPr>
              <a:t> (numite şi </a:t>
            </a:r>
            <a:r>
              <a:rPr lang="vi-VN" sz="2800" i="1" dirty="0" smtClean="0">
                <a:solidFill>
                  <a:schemeClr val="bg2"/>
                </a:solidFill>
              </a:rPr>
              <a:t>molidişuri</a:t>
            </a:r>
            <a:r>
              <a:rPr lang="vi-VN" sz="2800" dirty="0" smtClean="0">
                <a:solidFill>
                  <a:schemeClr val="bg2"/>
                </a:solidFill>
              </a:rPr>
              <a:t>), ocupă regiunile înalte ale munţilor noştri, de la limita superioară a fagului până în zona subalpină. Ele sunt instalate la altitudini de 1200-1800 m. În nordul </a:t>
            </a:r>
            <a:r>
              <a:rPr lang="vi-VN" sz="2800" dirty="0" smtClean="0">
                <a:solidFill>
                  <a:schemeClr val="bg2"/>
                </a:solidFill>
                <a:hlinkClick r:id="rId4" tooltip="Carpați"/>
              </a:rPr>
              <a:t>Carpaţilor</a:t>
            </a:r>
            <a:r>
              <a:rPr lang="vi-VN" sz="2800" dirty="0" smtClean="0">
                <a:solidFill>
                  <a:schemeClr val="bg2"/>
                </a:solidFill>
              </a:rPr>
              <a:t>, limita inferioară a pădurilor de molid atinge, în unele locuri, 600 m</a:t>
            </a:r>
            <a:r>
              <a:rPr lang="vi-VN" sz="2800" dirty="0" smtClean="0">
                <a:solidFill>
                  <a:srgbClr val="C00000"/>
                </a:solidFill>
              </a:rPr>
              <a:t>.</a:t>
            </a:r>
            <a:endParaRPr lang="en-US" sz="2800" dirty="0">
              <a:solidFill>
                <a:srgbClr val="C00000"/>
              </a:solidFill>
              <a:latin typeface="Cooper Black" pitchFamily="18" charset="0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6400800" cy="7620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Avertisment</a:t>
            </a:r>
            <a:endParaRPr lang="en-US" sz="7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81200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pPr>
              <a:buFont typeface="Courier New" pitchFamily="49" charset="0"/>
              <a:buChar char="o"/>
            </a:pPr>
            <a:r>
              <a:rPr lang="vi-VN" i="1" dirty="0" smtClean="0">
                <a:solidFill>
                  <a:srgbClr val="FFFF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Reducerea suprafeţei pădurilor, în general a fondului forestier proprietate</a:t>
            </a:r>
            <a:r>
              <a:rPr lang="en-US" i="1" dirty="0" smtClean="0">
                <a:solidFill>
                  <a:srgbClr val="FFFFFF"/>
                </a:solidFill>
                <a:latin typeface="Arial Rounded MT Bold" pitchFamily="34" charset="0"/>
                <a:ea typeface="Arial Unicode MS" pitchFamily="34" charset="-128"/>
                <a:cs typeface="Arial Unicode MS" pitchFamily="34" charset="-128"/>
              </a:rPr>
              <a:t>a</a:t>
            </a:r>
            <a:r>
              <a:rPr lang="vi-VN" i="1" dirty="0" smtClean="0">
                <a:solidFill>
                  <a:srgbClr val="FFFF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publică este interzisă</a:t>
            </a:r>
            <a:endParaRPr lang="en-US" i="1" dirty="0" smtClean="0">
              <a:solidFill>
                <a:srgbClr val="FFFFFF"/>
              </a:solidFill>
              <a:latin typeface="Arial Rounded MT Bold" pitchFamily="34" charset="0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8000" i="1" dirty="0" err="1" smtClean="0">
                <a:solidFill>
                  <a:srgbClr val="DF7533"/>
                </a:solidFill>
              </a:rPr>
              <a:t>llllllllllllllllllllll</a:t>
            </a:r>
            <a:r>
              <a:rPr lang="vi-VN" sz="8000" i="1" dirty="0" smtClean="0">
                <a:solidFill>
                  <a:srgbClr val="DF7533"/>
                </a:solidFill>
              </a:rPr>
              <a:t> </a:t>
            </a:r>
            <a:endParaRPr lang="en-US" i="1" dirty="0">
              <a:solidFill>
                <a:srgbClr val="DF7533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                  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Aproape</a:t>
            </a:r>
            <a:r>
              <a:rPr lang="en-US" b="1" dirty="0">
                <a:solidFill>
                  <a:srgbClr val="FF0000"/>
                </a:solidFill>
              </a:rPr>
              <a:t> o </a:t>
            </a:r>
            <a:r>
              <a:rPr lang="en-US" b="1" dirty="0" err="1">
                <a:solidFill>
                  <a:srgbClr val="FF0000"/>
                </a:solidFill>
              </a:rPr>
              <a:t>treime</a:t>
            </a:r>
            <a:r>
              <a:rPr lang="en-US" b="1" dirty="0">
                <a:solidFill>
                  <a:srgbClr val="FF0000"/>
                </a:solidFill>
              </a:rPr>
              <a:t> din </a:t>
            </a:r>
            <a:r>
              <a:rPr lang="en-US" b="1" dirty="0" err="1">
                <a:solidFill>
                  <a:srgbClr val="FF0000"/>
                </a:solidFill>
              </a:rPr>
              <a:t>suprafata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uscatului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este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acoperita</a:t>
            </a:r>
            <a:r>
              <a:rPr lang="en-US" b="1" dirty="0">
                <a:solidFill>
                  <a:srgbClr val="FF0000"/>
                </a:solidFill>
              </a:rPr>
              <a:t> de </a:t>
            </a:r>
            <a:r>
              <a:rPr lang="en-US" b="1" dirty="0" err="1">
                <a:solidFill>
                  <a:srgbClr val="FF0000"/>
                </a:solidFill>
              </a:rPr>
              <a:t>paduri</a:t>
            </a:r>
            <a:r>
              <a:rPr lang="en-US" b="1" dirty="0">
                <a:solidFill>
                  <a:srgbClr val="FF0000"/>
                </a:solidFill>
              </a:rPr>
              <a:t>. </a:t>
            </a:r>
            <a:r>
              <a:rPr lang="en-US" b="1" dirty="0" err="1">
                <a:solidFill>
                  <a:srgbClr val="FF0000"/>
                </a:solidFill>
              </a:rPr>
              <a:t>Padurile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cresc</a:t>
            </a:r>
            <a:r>
              <a:rPr lang="en-US" b="1" dirty="0">
                <a:solidFill>
                  <a:srgbClr val="FF0000"/>
                </a:solidFill>
              </a:rPr>
              <a:t> in mod natural </a:t>
            </a:r>
            <a:r>
              <a:rPr lang="en-US" b="1" dirty="0" err="1">
                <a:solidFill>
                  <a:srgbClr val="FF0000"/>
                </a:solidFill>
              </a:rPr>
              <a:t>oriunde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este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suficienta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apa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pentru</a:t>
            </a:r>
            <a:r>
              <a:rPr lang="en-US" b="1" dirty="0">
                <a:solidFill>
                  <a:srgbClr val="FF0000"/>
                </a:solidFill>
              </a:rPr>
              <a:t> a </a:t>
            </a:r>
            <a:r>
              <a:rPr lang="en-US" b="1" dirty="0" err="1">
                <a:solidFill>
                  <a:srgbClr val="FF0000"/>
                </a:solidFill>
              </a:rPr>
              <a:t>permite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dezvoltarea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copacilor</a:t>
            </a:r>
            <a:r>
              <a:rPr lang="en-US" b="1" dirty="0">
                <a:solidFill>
                  <a:srgbClr val="FF0000"/>
                </a:solidFill>
              </a:rPr>
              <a:t>, </a:t>
            </a:r>
            <a:r>
              <a:rPr lang="en-US" b="1" dirty="0" err="1">
                <a:solidFill>
                  <a:srgbClr val="FF0000"/>
                </a:solidFill>
              </a:rPr>
              <a:t>si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adapostesc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multe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plante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animale</a:t>
            </a:r>
            <a:r>
              <a:rPr lang="en-US" b="1" dirty="0">
                <a:solidFill>
                  <a:srgbClr val="FF0000"/>
                </a:solidFill>
              </a:rPr>
              <a:t>. </a:t>
            </a:r>
            <a:r>
              <a:rPr lang="en-US" b="1" dirty="0" err="1">
                <a:solidFill>
                  <a:srgbClr val="FF0000"/>
                </a:solidFill>
              </a:rPr>
              <a:t>Padurile</a:t>
            </a:r>
            <a:r>
              <a:rPr lang="en-US" b="1" dirty="0">
                <a:solidFill>
                  <a:srgbClr val="FF0000"/>
                </a:solidFill>
              </a:rPr>
              <a:t> temperate </a:t>
            </a:r>
            <a:r>
              <a:rPr lang="en-US" b="1" dirty="0" err="1">
                <a:solidFill>
                  <a:srgbClr val="FF0000"/>
                </a:solidFill>
              </a:rPr>
              <a:t>sunt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raspandite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intre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tropice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regiunile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polare</a:t>
            </a:r>
            <a:r>
              <a:rPr lang="en-US" b="1" dirty="0">
                <a:solidFill>
                  <a:srgbClr val="FF0000"/>
                </a:solidFill>
              </a:rPr>
              <a:t>.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 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83166">
            <a:off x="5654041" y="312366"/>
            <a:ext cx="327302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2004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vi-VN" b="1" dirty="0" smtClean="0">
                <a:solidFill>
                  <a:srgbClr val="FFC000"/>
                </a:solidFill>
              </a:rPr>
              <a:t>Până în anul 1990, pădurile României, prin structură, biodiversitatea speciilor, funcţionalitate, productivitatea superioară şi calitatea lemnului, erau considerate dintre cele mai valoroase păduri din Europa</a:t>
            </a:r>
            <a:r>
              <a:rPr lang="vi-VN" b="1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</TotalTime>
  <Words>324</Words>
  <Application>Microsoft Office PowerPoint</Application>
  <PresentationFormat>On-screen Show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</vt:lpstr>
      <vt:lpstr>Vegetatia</vt:lpstr>
      <vt:lpstr>DE CE SA LE PROTEJAM?</vt:lpstr>
      <vt:lpstr>Importanta lor in viata noastra</vt:lpstr>
      <vt:lpstr>Pădurile de molid, (numite şi molidişuri), ocupă regiunile înalte ale munţilor noştri, de la limita superioară a fagului până în zona subalpină. Ele sunt instalate la altitudini de 1200-1800 m. În nordul Carpaţilor, limita inferioară a pădurilor de molid atinge, în unele locuri, 600 m.</vt:lpstr>
      <vt:lpstr>Avertisment</vt:lpstr>
      <vt:lpstr>                       </vt:lpstr>
      <vt:lpstr>Slide 8</vt:lpstr>
      <vt:lpstr>Slide 9</vt:lpstr>
      <vt:lpstr> Cele mai ingrijite paduri din Romania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P]adurile </dc:title>
  <dc:creator>Emil</dc:creator>
  <cp:lastModifiedBy>Emil</cp:lastModifiedBy>
  <cp:revision>45</cp:revision>
  <dcterms:created xsi:type="dcterms:W3CDTF">2011-06-01T05:31:16Z</dcterms:created>
  <dcterms:modified xsi:type="dcterms:W3CDTF">2011-06-05T18:50:43Z</dcterms:modified>
</cp:coreProperties>
</file>